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16"/>
  </p:notesMasterIdLst>
  <p:sldIdLst>
    <p:sldId id="293" r:id="rId2"/>
    <p:sldId id="286" r:id="rId3"/>
    <p:sldId id="287" r:id="rId4"/>
    <p:sldId id="280" r:id="rId5"/>
    <p:sldId id="281" r:id="rId6"/>
    <p:sldId id="289" r:id="rId7"/>
    <p:sldId id="282" r:id="rId8"/>
    <p:sldId id="283" r:id="rId9"/>
    <p:sldId id="284" r:id="rId10"/>
    <p:sldId id="285" r:id="rId11"/>
    <p:sldId id="373" r:id="rId12"/>
    <p:sldId id="374" r:id="rId13"/>
    <p:sldId id="376" r:id="rId14"/>
    <p:sldId id="375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CC"/>
    <a:srgbClr val="66CCFF"/>
    <a:srgbClr val="FFFF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713" autoAdjust="0"/>
  </p:normalViewPr>
  <p:slideViewPr>
    <p:cSldViewPr>
      <p:cViewPr varScale="1">
        <p:scale>
          <a:sx n="105" d="100"/>
          <a:sy n="105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1D49C-15B9-438C-A31C-3FA2D7C6CA97}" type="datetimeFigureOut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740CA-F2FE-47DD-9287-6038769F0C1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960C-CB34-4483-AF1B-9A93AE261EF8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Βασίλης Τσούνης      </a:t>
            </a:r>
            <a:r>
              <a:rPr lang="en-US" dirty="0"/>
              <a:t>www.btsounis.gr        mail@btsounis.gr</a:t>
            </a:r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5FB-AE73-441B-93AC-5BF28085EF07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Βασίλης Τσούνης      </a:t>
            </a:r>
            <a:r>
              <a:rPr lang="en-US" dirty="0"/>
              <a:t>www.btsounis.gr        mail@btsounis.gr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3745-B13E-4DD8-90E0-E40B60E920C9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Βασίλης Τσούνης      </a:t>
            </a:r>
            <a:r>
              <a:rPr lang="en-US" dirty="0"/>
              <a:t>www.btsounis.gr        mail@btsounis.gr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F8E5-DE16-4EB2-94F4-2080B3A2F11D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Βασίλης Τσούνης      </a:t>
            </a:r>
            <a:r>
              <a:rPr lang="en-US" dirty="0"/>
              <a:t>www.btsounis.gr        mail@btsounis.gr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EBFC-EBF5-4D3A-AA0B-33B83643E2D7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Βασίλης Τσούνης      </a:t>
            </a:r>
            <a:r>
              <a:rPr lang="en-US" dirty="0"/>
              <a:t>www.btsounis.gr        mail@btsounis.gr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AE0D2-272E-4AFC-A799-2A20CCD8A019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Βασίλης Τσούνης      </a:t>
            </a:r>
            <a:r>
              <a:rPr lang="en-US" dirty="0"/>
              <a:t>www.btsounis.gr        mail@btsounis.gr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DA1F-311F-46B0-84B3-DEE686876601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Βασίλης Τσούνης      </a:t>
            </a:r>
            <a:r>
              <a:rPr lang="en-US" dirty="0"/>
              <a:t>www.btsounis.gr        mail@btsounis.gr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7CC7-1A2C-4A7B-ACFC-2BDCAC9B9BF3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Βασίλης Τσούνης      </a:t>
            </a:r>
            <a:r>
              <a:rPr lang="en-US" dirty="0"/>
              <a:t>www.btsounis.gr        mail@btsounis.gr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1661-EBD1-4D68-80DD-9A1DDD26C99A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Βασίλης Τσούνης      </a:t>
            </a:r>
            <a:r>
              <a:rPr lang="en-US" dirty="0"/>
              <a:t>www.btsounis.gr        mail@btsounis.gr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A80-0358-4DFD-93CC-1631E4908104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Βασίλης Τσούνης      </a:t>
            </a:r>
            <a:r>
              <a:rPr lang="en-US" dirty="0"/>
              <a:t>www.btsounis.gr        mail@btsounis.gr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4534-8998-44FB-9679-EDDAC5405FCF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Βασίλης Τσούνης      </a:t>
            </a:r>
            <a:r>
              <a:rPr lang="en-US" dirty="0"/>
              <a:t>www.btsounis.gr        mail@btsounis.gr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dirty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64923E-DFEF-441A-8E69-481291E512FF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l-GR" dirty="0"/>
              <a:t>Βασίλης Τσούνης      </a:t>
            </a:r>
            <a:r>
              <a:rPr lang="en-US" dirty="0"/>
              <a:t>www.btsounis.gr        mail@btsounis.gr</a:t>
            </a:r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advClick="0" advTm="10000">
    <p:wipe dir="r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840760" cy="85010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2400" dirty="0"/>
              <a:t>Η … στιγμή </a:t>
            </a:r>
            <a:r>
              <a:rPr lang="en-US" sz="2400" dirty="0"/>
              <a:t>… </a:t>
            </a:r>
            <a:r>
              <a:rPr lang="el-GR" sz="2400" dirty="0"/>
              <a:t>και η λογική </a:t>
            </a:r>
            <a:br>
              <a:rPr lang="el-GR" sz="2400" dirty="0"/>
            </a:br>
            <a:r>
              <a:rPr lang="el-GR" sz="2400" dirty="0"/>
              <a:t>συμπλήρωσης του μηχανογραφικού </a:t>
            </a:r>
          </a:p>
        </p:txBody>
      </p:sp>
      <p:pic>
        <p:nvPicPr>
          <p:cNvPr id="4" name="3 - Θέση περιεχομένου" descr="stressed-student-computer-home-picture-32589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3933056"/>
            <a:ext cx="2679598" cy="1872208"/>
          </a:xfrm>
        </p:spPr>
      </p:pic>
      <p:sp>
        <p:nvSpPr>
          <p:cNvPr id="6" name="5 - Επεξήγηση με σύννεφο"/>
          <p:cNvSpPr/>
          <p:nvPr/>
        </p:nvSpPr>
        <p:spPr>
          <a:xfrm>
            <a:off x="1043608" y="1340768"/>
            <a:ext cx="3096344" cy="2016224"/>
          </a:xfrm>
          <a:prstGeom prst="cloudCallout">
            <a:avLst>
              <a:gd name="adj1" fmla="val 108239"/>
              <a:gd name="adj2" fmla="val 80669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00CC"/>
                </a:solidFill>
              </a:rPr>
              <a:t>…να δηλώσω με βάση τα μόρια και τις προηγούμενες βάσεις ή με αυτά που θέλω;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1475656" y="4005064"/>
            <a:ext cx="396044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Δεν ξεχνάμε ότι:</a:t>
            </a:r>
          </a:p>
          <a:p>
            <a:pPr algn="just"/>
            <a:r>
              <a:rPr lang="el-GR" dirty="0"/>
              <a:t>Η επιλογή γίνεται με φθίνουσα σειρά μορίων και μέχρι την συμπλήρωση του αριθμού των θέσεων που έχουν ορισθεί για κάθε  σχολή.</a:t>
            </a:r>
          </a:p>
        </p:txBody>
      </p:sp>
      <p:sp>
        <p:nvSpPr>
          <p:cNvPr id="8" name="7 - Επεξήγηση με σύννεφο"/>
          <p:cNvSpPr/>
          <p:nvPr/>
        </p:nvSpPr>
        <p:spPr>
          <a:xfrm>
            <a:off x="4499992" y="1124744"/>
            <a:ext cx="3456384" cy="2016224"/>
          </a:xfrm>
          <a:prstGeom prst="cloudCallout">
            <a:avLst>
              <a:gd name="adj1" fmla="val 9016"/>
              <a:gd name="adj2" fmla="val 92220"/>
            </a:avLst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b="1" dirty="0">
                <a:solidFill>
                  <a:srgbClr val="0000CC"/>
                </a:solidFill>
              </a:rPr>
              <a:t>… ήθελα το Βιολογικό ... άλλα με τα μόρια πιάνω και την Ιατρική …τι να κάνω;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/>
              <a:pPr/>
              <a:t>1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267744" y="6021288"/>
            <a:ext cx="6270848" cy="476250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00CC"/>
                </a:solidFill>
              </a:rPr>
              <a:t>Βασίλης Τσούνης      </a:t>
            </a:r>
            <a:r>
              <a:rPr lang="en-US" dirty="0">
                <a:solidFill>
                  <a:srgbClr val="0000CC"/>
                </a:solidFill>
              </a:rPr>
              <a:t>www.btsounis.gr        mail@btsounis.gr</a:t>
            </a:r>
            <a:endParaRPr lang="el-GR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el-GR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3600" b="1" dirty="0">
                <a:solidFill>
                  <a:schemeClr val="bg1">
                    <a:lumMod val="95000"/>
                  </a:schemeClr>
                </a:solidFill>
                <a:effectLst/>
              </a:rPr>
              <a:t>5</a:t>
            </a:r>
            <a:r>
              <a:rPr lang="el-GR" sz="3600" b="1" baseline="30000" dirty="0">
                <a:solidFill>
                  <a:schemeClr val="bg1">
                    <a:lumMod val="95000"/>
                  </a:schemeClr>
                </a:solidFill>
                <a:effectLst/>
              </a:rPr>
              <a:t>η</a:t>
            </a:r>
            <a:r>
              <a:rPr lang="el-GR" sz="3600" b="1" dirty="0">
                <a:solidFill>
                  <a:schemeClr val="bg1">
                    <a:lumMod val="95000"/>
                  </a:schemeClr>
                </a:solidFill>
                <a:effectLst/>
              </a:rPr>
              <a:t> Αρχή</a:t>
            </a:r>
            <a:r>
              <a:rPr lang="el-GR" sz="3600" dirty="0">
                <a:solidFill>
                  <a:schemeClr val="bg1">
                    <a:lumMod val="95000"/>
                  </a:schemeClr>
                </a:solidFill>
                <a:effectLst/>
              </a:rPr>
              <a:t>: Η αρχή των … </a:t>
            </a:r>
            <a:r>
              <a:rPr lang="el-GR" sz="3600" b="1" dirty="0">
                <a:solidFill>
                  <a:schemeClr val="bg1">
                    <a:lumMod val="95000"/>
                  </a:schemeClr>
                </a:solidFill>
                <a:effectLst/>
              </a:rPr>
              <a:t>συμβιβασμών</a:t>
            </a:r>
            <a:r>
              <a:rPr lang="el-G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br>
              <a:rPr lang="el-GR" dirty="0">
                <a:solidFill>
                  <a:schemeClr val="bg1">
                    <a:lumMod val="95000"/>
                  </a:schemeClr>
                </a:solidFill>
              </a:rPr>
            </a:br>
            <a:endParaRPr lang="el-G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el-GR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Προσπαθούμε πάντοτε για αυτό που εμείς θεωρούμε καλύτερο, χωρίς ποτέ να μειώνουμε την προσπάθεια και να προσαρμοζόμαστε ανάλογα με τα μόρια που «απαιτεί» η σχολή της επιλογής μας.</a:t>
            </a:r>
          </a:p>
          <a:p>
            <a:pPr algn="just">
              <a:buBlip>
                <a:blip r:embed="rId2"/>
              </a:buBlip>
            </a:pPr>
            <a:r>
              <a:rPr lang="el-GR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μηχανογραφικό συμπληρώνεται –αρχικά - </a:t>
            </a:r>
            <a:r>
              <a:rPr lang="el-GR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βάση τα θέλω</a:t>
            </a:r>
            <a:r>
              <a:rPr lang="el-GR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μπορώ ως άτομο και προσωπικότητα </a:t>
            </a:r>
            <a:r>
              <a:rPr lang="el-G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ανεξάρτητα από τα βαθμολογικά μόρια επιλογής μας …και τις «βάσεις» παλαιοτέρων ετών.</a:t>
            </a:r>
          </a:p>
          <a:p>
            <a:pPr algn="just">
              <a:buBlip>
                <a:blip r:embed="rId2"/>
              </a:buBlip>
            </a:pPr>
            <a:r>
              <a:rPr lang="el-GR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Αφού συμπληρωθούν με αυστηρή προτεραιότητα τα «θέλω» και επειδή « δεν θα κάνουν οι άλλοι στην άκρη για να περάσουμε εμείς»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κάνουμε συμβιβασμούς δηλώνοντας και σχολές  που τις θέλουμε λιγότερο …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αλλά είναι μέσα στην περιοχή των  βαθμολογικών  μας δεδομένων.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/>
              <a:pPr/>
              <a:t>10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771800" y="6165304"/>
            <a:ext cx="5766792" cy="476250"/>
          </a:xfrm>
        </p:spPr>
        <p:txBody>
          <a:bodyPr/>
          <a:lstStyle/>
          <a:p>
            <a:r>
              <a:rPr lang="el-GR" b="1" dirty="0">
                <a:solidFill>
                  <a:srgbClr val="0000CC"/>
                </a:solidFill>
              </a:rPr>
              <a:t>Βασίλης Τσούνης      </a:t>
            </a:r>
            <a:r>
              <a:rPr lang="en-US" b="1" dirty="0">
                <a:solidFill>
                  <a:srgbClr val="0000CC"/>
                </a:solidFill>
              </a:rPr>
              <a:t>www.btsounis.gr        mail@btsounis.gr</a:t>
            </a:r>
            <a:endParaRPr lang="el-GR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5454" y="274638"/>
            <a:ext cx="7498080" cy="7780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2400" dirty="0"/>
              <a:t>Συμπεράσματα για τον τρόπο</a:t>
            </a:r>
            <a:br>
              <a:rPr lang="el-GR" sz="2400" dirty="0"/>
            </a:br>
            <a:r>
              <a:rPr lang="el-GR" sz="2400" dirty="0"/>
              <a:t> συμπλήρωσης του μηχανογραφικού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196752"/>
            <a:ext cx="7498080" cy="4968552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Συμπληρώνουμε  το μηχανογραφικό αρχικά με </a:t>
            </a:r>
            <a:r>
              <a:rPr lang="el-GR" sz="20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όλα</a:t>
            </a:r>
            <a:r>
              <a:rPr lang="el-GR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τα τμήματα που θέλουμε… </a:t>
            </a:r>
          </a:p>
          <a:p>
            <a:pPr lvl="1" algn="just"/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την πραγματική επιθυμία ανεξάρτητα από τον αριθμό μορίων που έχουμε  και τα προηγούμενα βαθμολογικά δεδομένα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l-GR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Επειδή ο υπολογισμός των μορίων γίνεται πάντοτε με τα νέα βαθμολογικά δεδομένα, ουσιαστικά δεν υπάρχουν βάσεις αναφοράς για σύγκριση… καταχρηστικά δε για προηγούμενες χρονιές ονομάζουμε «βάση» τη βαθμολογία του τελευταίου εισαχθέντα.</a:t>
            </a:r>
          </a:p>
          <a:p>
            <a:pPr lvl="1" algn="just"/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συνεχίζουμε την συμπλήρωση με πρόσθεση σχολών με επόμενη σειράς επιθυμίας και μέχρι τον αριθμό που φαίνεται να μας «εξασφαλίζει» επιτυχία…( εδώ κοιτάζουμε προηγούμενες «βάσεις»)!!!!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123728" y="5949280"/>
            <a:ext cx="6342856" cy="47625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00CC"/>
                </a:solidFill>
              </a:rPr>
              <a:t>Βασίλης Τσούνης      </a:t>
            </a:r>
            <a:r>
              <a:rPr lang="en-US" b="1" dirty="0">
                <a:solidFill>
                  <a:srgbClr val="0000CC"/>
                </a:solidFill>
              </a:rPr>
              <a:t>www.btsounis.gr        mail@btsounis.gr</a:t>
            </a: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7482306"/>
      </p:ext>
    </p:extLst>
  </p:cSld>
  <p:clrMapOvr>
    <a:masterClrMapping/>
  </p:clrMapOvr>
  <p:transition advClick="0" advTm="10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5454" y="274638"/>
            <a:ext cx="7498080" cy="7780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2400" dirty="0"/>
              <a:t>Συμπεράσματα για τον τρόπο</a:t>
            </a:r>
            <a:br>
              <a:rPr lang="el-GR" sz="2400" dirty="0"/>
            </a:br>
            <a:r>
              <a:rPr lang="el-GR" sz="2400" dirty="0"/>
              <a:t> συμπλήρωσης του μηχανογραφικού --- συνέχεια.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196752"/>
            <a:ext cx="7498080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αν κάποιες σχολές δεν τις θέλω γιατί να τις συμπεριλάβω στο μηχανογραφικό;</a:t>
            </a:r>
          </a:p>
          <a:p>
            <a:pPr lvl="1" algn="just"/>
            <a:r>
              <a:rPr lang="el-G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 σίγουρα κατηγορηματικά και σε κάθε περίπτωση δεν τις θέλεις  προφανώς και δεν βάζεις στον μηχανογραφικό. </a:t>
            </a:r>
          </a:p>
          <a:p>
            <a:pPr lvl="1" algn="just"/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τωρινή φάση συμπλήρωσης του μηχανογραφικού καλύτερα είναι να συμπεριλάβουμε και σχολές  με αρχική αρνητική προδιάθεση. </a:t>
            </a:r>
            <a:r>
              <a:rPr lang="el-G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κρίση μας για τις σχολές αυτές θα γίνει ποιο ψύχραιμη  -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ίσως και διαφορετική – </a:t>
            </a:r>
            <a:r>
              <a:rPr lang="el-G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αργότερα μετά την έκδοση των αποτελεσμάτων εισαγωγής .</a:t>
            </a:r>
          </a:p>
          <a:p>
            <a:pPr algn="just"/>
            <a:r>
              <a:rPr lang="el-GR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προτιμήσεις μας προφανώς και θα επηρεασθούν… </a:t>
            </a:r>
          </a:p>
          <a:p>
            <a:pPr lvl="1" algn="just"/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τον τόπο διαμονής μας ,</a:t>
            </a:r>
          </a:p>
          <a:p>
            <a:pPr lvl="1" algn="just"/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τα οικογενειακά δεδομένα και την οικονομική κρίση της εποχής μας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691680" y="6093296"/>
            <a:ext cx="6342856" cy="47625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00CC"/>
                </a:solidFill>
              </a:rPr>
              <a:t>Βασίλης Τσούνης      </a:t>
            </a:r>
            <a:r>
              <a:rPr lang="en-US" b="1" dirty="0">
                <a:solidFill>
                  <a:srgbClr val="0000CC"/>
                </a:solidFill>
              </a:rPr>
              <a:t>www.btsounis.gr        mail@btsounis.gr</a:t>
            </a: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8352063"/>
      </p:ext>
    </p:extLst>
  </p:cSld>
  <p:clrMapOvr>
    <a:masterClrMapping/>
  </p:clrMapOvr>
  <p:transition advClick="0" advTm="10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Θέση περιεχομένου 5" descr="Laptop Computer">
                <a:extLst>
                  <a:ext uri="{FF2B5EF4-FFF2-40B4-BE49-F238E27FC236}">
                    <a16:creationId xmlns:a16="http://schemas.microsoft.com/office/drawing/2014/main" id="{8B84E9E3-5332-A7C3-BC92-C43362B9746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5640244"/>
                  </p:ext>
                </p:extLst>
              </p:nvPr>
            </p:nvGraphicFramePr>
            <p:xfrm>
              <a:off x="2555776" y="476672"/>
              <a:ext cx="5040560" cy="474901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040560" cy="4749014"/>
                    </a:xfrm>
                    <a:prstGeom prst="rect">
                      <a:avLst/>
                    </a:prstGeom>
                  </am3d:spPr>
                  <am3d:camera>
                    <am3d:pos x="0" y="0" z="6542251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45800" d="1000000"/>
                    <am3d:preTrans dx="-543" dy="-12469323" dz="245695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1774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Θέση περιεχομένου 5" descr="Laptop Computer">
                <a:extLst>
                  <a:ext uri="{FF2B5EF4-FFF2-40B4-BE49-F238E27FC236}">
                    <a16:creationId xmlns:a16="http://schemas.microsoft.com/office/drawing/2014/main" id="{8B84E9E3-5332-A7C3-BC92-C43362B974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5776" y="476672"/>
                <a:ext cx="5040560" cy="474901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8D0A477-63BD-8EB6-DD2D-44869D34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7824" y="6039075"/>
            <a:ext cx="5190728" cy="476250"/>
          </a:xfrm>
        </p:spPr>
        <p:txBody>
          <a:bodyPr/>
          <a:lstStyle/>
          <a:p>
            <a:r>
              <a:rPr lang="el-GR" b="1" dirty="0">
                <a:solidFill>
                  <a:srgbClr val="0000CC"/>
                </a:solidFill>
              </a:rPr>
              <a:t>Βασίλης Τσούνης      </a:t>
            </a:r>
            <a:r>
              <a:rPr lang="en-US" b="1" dirty="0">
                <a:solidFill>
                  <a:srgbClr val="0000CC"/>
                </a:solidFill>
              </a:rPr>
              <a:t>www.btsounis.gr        mail@btsounis.gr</a:t>
            </a: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2A89870-B3E0-FF50-62A7-6B279671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E04CE-BC71-4B01-9A7B-5BC4D4BFCC1B}"/>
              </a:ext>
            </a:extLst>
          </p:cNvPr>
          <p:cNvSpPr txBox="1"/>
          <p:nvPr/>
        </p:nvSpPr>
        <p:spPr>
          <a:xfrm>
            <a:off x="3707904" y="2478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… και μια προτροπή!!!</a:t>
            </a:r>
          </a:p>
        </p:txBody>
      </p:sp>
    </p:spTree>
    <p:extLst>
      <p:ext uri="{BB962C8B-B14F-4D97-AF65-F5344CB8AC3E}">
        <p14:creationId xmlns:p14="http://schemas.microsoft.com/office/powerpoint/2010/main" val="2767980228"/>
      </p:ext>
    </p:extLst>
  </p:cSld>
  <p:clrMapOvr>
    <a:masterClrMapping/>
  </p:clrMapOvr>
  <p:transition advClick="0" advTm="10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1639924" y="741452"/>
            <a:ext cx="5904656" cy="1872208"/>
          </a:xfrm>
          <a:effectLst>
            <a:glow rad="635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400" dirty="0"/>
              <a:t>….πετάμε ψηλά …</a:t>
            </a:r>
            <a:br>
              <a:rPr lang="el-GR" sz="2400" dirty="0"/>
            </a:br>
            <a:r>
              <a:rPr lang="el-GR" sz="2400" dirty="0"/>
              <a:t>… κάνουμε τη διαφορά …</a:t>
            </a:r>
            <a:br>
              <a:rPr lang="el-GR" sz="2400" dirty="0"/>
            </a:br>
            <a:r>
              <a:rPr lang="el-GR" sz="2400" dirty="0"/>
              <a:t>…αλλά ποτέ δεν κοιτάμε τους άλλους από ψηλά …</a:t>
            </a:r>
          </a:p>
        </p:txBody>
      </p:sp>
      <p:pic>
        <p:nvPicPr>
          <p:cNvPr id="11" name="10 - Θέση περιεχομένου" descr="398587-ZZZZZ 239430-192672-lagrandefamill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781302"/>
            <a:ext cx="1877248" cy="237626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11 - Θέση περιεχομένου" descr="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96822" y="2764050"/>
            <a:ext cx="3456384" cy="237626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691680" y="5949280"/>
            <a:ext cx="5832648" cy="40424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Βασίλης Τσούνης      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www.btsounis.gr        mail@btsounis.gr</a:t>
            </a:r>
            <a:endParaRPr lang="el-GR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0688"/>
            <a:ext cx="461784" cy="457200"/>
          </a:xfrm>
        </p:spPr>
        <p:txBody>
          <a:bodyPr/>
          <a:lstStyle/>
          <a:p>
            <a:fld id="{D3F1D1C4-C2D9-4231-9FB2-B2D9D97AA41D}" type="slidenum">
              <a:rPr lang="el-GR" sz="1050" b="1"/>
              <a:pPr/>
              <a:t>14</a:t>
            </a:fld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1691680" y="5229200"/>
            <a:ext cx="5832648" cy="677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/>
              <a:t>Τύχη αγαθή … </a:t>
            </a:r>
            <a:r>
              <a:rPr lang="el-GR" sz="2000" dirty="0"/>
              <a:t>για την σχολή της επιθυμίας  σας 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5764644"/>
      </p:ext>
    </p:extLst>
  </p:cSld>
  <p:clrMapOvr>
    <a:masterClrMapping/>
  </p:clrMapOvr>
  <p:transition advClick="0" advTm="10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00800" cy="9941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Η σημερινή πραγματικότητα </a:t>
            </a:r>
            <a:br>
              <a:rPr lang="el-GR" sz="24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για την επιλογή σχολής και επαγγέλματος.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l-GR" sz="3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Πολλοί μαθητές σήμερα …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3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Ακόμα την ώρα συμπλήρωσης του μηχανογραφικού αναρωτιούνται τι τους αρέσει και σε ποιόν τομέα είναι καλοί.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3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Κάνουν την επιλογή την τελευταία στιγμή … και συνήθως η επιλογή γίνεται …από την υπόλοιπη οικογένεια.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3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Επιλέγουν σχολή με βάση τα μόρια που έχουν και όχι με τι θέλουν και μπορούν.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3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Φοβούνται τις συνεχείς αλλαγές στην αγορά εργασίας.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3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Τρομοκρατούνται από τα ΜΜΕ γιατί δεν γνωρίζουν!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3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έχουν εμπιστοσύνη στον εαυτό τους</a:t>
            </a:r>
            <a:r>
              <a:rPr lang="el-GR" sz="3100" dirty="0">
                <a:solidFill>
                  <a:srgbClr val="0000FF"/>
                </a:solidFill>
              </a:rPr>
              <a:t>…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/>
              <a:pPr/>
              <a:t>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915816" y="6093296"/>
            <a:ext cx="5550768" cy="476250"/>
          </a:xfrm>
        </p:spPr>
        <p:txBody>
          <a:bodyPr/>
          <a:lstStyle/>
          <a:p>
            <a:r>
              <a:rPr lang="el-GR" b="1" dirty="0">
                <a:solidFill>
                  <a:srgbClr val="0099CC"/>
                </a:solidFill>
              </a:rPr>
              <a:t>Βασίλης Τσούνης      </a:t>
            </a:r>
            <a:r>
              <a:rPr lang="en-US" b="1" dirty="0">
                <a:solidFill>
                  <a:srgbClr val="0099CC"/>
                </a:solidFill>
              </a:rPr>
              <a:t>www.btsounis.gr        mail@btsounis.gr</a:t>
            </a:r>
            <a:endParaRPr lang="el-GR" b="1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05678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3200" dirty="0">
                <a:solidFill>
                  <a:schemeClr val="bg1">
                    <a:lumMod val="95000"/>
                  </a:schemeClr>
                </a:solidFill>
              </a:rPr>
              <a:t>Η στιγμή της επιλογής …</a:t>
            </a:r>
            <a:br>
              <a:rPr lang="el-GR" sz="3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l-GR" sz="3200" dirty="0">
                <a:solidFill>
                  <a:schemeClr val="bg1">
                    <a:lumMod val="95000"/>
                  </a:schemeClr>
                </a:solidFill>
              </a:rPr>
              <a:t>και η Ελληνική νοοτροπία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Blip>
                <a:blip r:embed="rId2"/>
              </a:buBlip>
            </a:pPr>
            <a:endParaRPr lang="el-GR" sz="2200" dirty="0">
              <a:solidFill>
                <a:srgbClr val="0000FF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el-G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Αγνοούμε το δεδομένο ότι κάθε παιδί είναι μοναδική προσωπικότητα με διαφορετικές δυνατότητες και κλίσεις.</a:t>
            </a:r>
          </a:p>
          <a:p>
            <a:pPr lvl="1" algn="just">
              <a:buFont typeface="Wingdings" pitchFamily="2" charset="2"/>
              <a:buChar char="F"/>
            </a:pP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 γίνεις γιατρός που έγινε και ο αδελφός σου… </a:t>
            </a:r>
          </a:p>
          <a:p>
            <a:pPr lvl="1" algn="just">
              <a:buFont typeface="Wingdings" pitchFamily="2" charset="2"/>
              <a:buChar char="F"/>
            </a:pP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Κοίτα πως τα κατάφερε ο Τάκης της κυρίας Παπαδοπούλου.</a:t>
            </a:r>
          </a:p>
          <a:p>
            <a:pPr algn="just">
              <a:buBlip>
                <a:blip r:embed="rId2"/>
              </a:buBlip>
            </a:pPr>
            <a:r>
              <a:rPr lang="el-G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Αγνοούμε ότι πέρα από τα παραδοσιακά ΑΕΙ υπάρχουν και τα ΑΕΙ από τα πρώην ΤΕΙ  πολλά από τα οποία έχουν θετικές επαγγελματικές προοπτικές 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/>
              <a:pPr/>
              <a:t>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27784" y="6093296"/>
            <a:ext cx="4536504" cy="476250"/>
          </a:xfrm>
        </p:spPr>
        <p:txBody>
          <a:bodyPr/>
          <a:lstStyle/>
          <a:p>
            <a:r>
              <a:rPr lang="el-GR" b="1" dirty="0">
                <a:solidFill>
                  <a:srgbClr val="0000CC"/>
                </a:solidFill>
              </a:rPr>
              <a:t>Βασίλης Τσούνης      </a:t>
            </a:r>
            <a:r>
              <a:rPr lang="en-US" b="1" dirty="0">
                <a:solidFill>
                  <a:srgbClr val="0000CC"/>
                </a:solidFill>
              </a:rPr>
              <a:t>www.btsounis.gr        mail@btsounis.gr</a:t>
            </a:r>
            <a:endParaRPr lang="el-GR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056784" cy="9269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Βασικές Αρχές Επιλογής Σχολής-Επαγγέλματος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l-GR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Αρχή: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Επιλέγουμε αυτό που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«θέλουμε».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8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Αρχή: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Επιλέγουμε αυτό που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«θέλουμε»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αλλά και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«μπορούμε</a:t>
            </a:r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8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Αρχή: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Επιλέγουμε αυτό που θέλουμε και μπορούμε με τις καλύτερες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επαγγελματικές προοπτικές.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8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Αρχή: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Προβληματιζόμαστε πιο έντονα με κάποιο επάγγελμα που έχει  προσωπικές ή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οικογενειακές προοπτικές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 αυτό είναι  στα «θέλω» και «μπορώ».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8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Αρχή</a:t>
            </a:r>
            <a:r>
              <a:rPr lang="el-G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Η αρχή των …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συμβιβασμών.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/>
              <a:pPr/>
              <a:t>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555776" y="6305550"/>
            <a:ext cx="6054824" cy="476250"/>
          </a:xfrm>
        </p:spPr>
        <p:txBody>
          <a:bodyPr/>
          <a:lstStyle/>
          <a:p>
            <a:r>
              <a:rPr lang="el-GR" b="1" dirty="0">
                <a:solidFill>
                  <a:srgbClr val="0000CC"/>
                </a:solidFill>
              </a:rPr>
              <a:t>Βασίλης Τσούνης      </a:t>
            </a:r>
            <a:r>
              <a:rPr lang="en-US" b="1" dirty="0">
                <a:solidFill>
                  <a:srgbClr val="0000CC"/>
                </a:solidFill>
              </a:rPr>
              <a:t>www.btsounis.gr        mail@btsounis.gr</a:t>
            </a:r>
            <a:endParaRPr lang="el-GR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344816" cy="6480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el-GR" sz="3100" b="1" i="1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l-GR" sz="3100" b="1" i="1" baseline="30000" dirty="0">
                <a:solidFill>
                  <a:schemeClr val="bg1">
                    <a:lumMod val="95000"/>
                  </a:schemeClr>
                </a:solidFill>
              </a:rPr>
              <a:t>η</a:t>
            </a:r>
            <a:r>
              <a:rPr lang="el-GR" sz="3100" b="1" i="1" dirty="0">
                <a:solidFill>
                  <a:schemeClr val="bg1">
                    <a:lumMod val="95000"/>
                  </a:schemeClr>
                </a:solidFill>
              </a:rPr>
              <a:t> Αρχή:</a:t>
            </a:r>
            <a:r>
              <a:rPr lang="el-GR" sz="3100" dirty="0">
                <a:solidFill>
                  <a:schemeClr val="bg1">
                    <a:lumMod val="95000"/>
                  </a:schemeClr>
                </a:solidFill>
              </a:rPr>
              <a:t> Επιλέγουμε αυτό που </a:t>
            </a:r>
            <a:r>
              <a:rPr lang="el-GR" sz="3100" b="1" dirty="0">
                <a:solidFill>
                  <a:schemeClr val="bg1">
                    <a:lumMod val="95000"/>
                  </a:schemeClr>
                </a:solidFill>
              </a:rPr>
              <a:t>«θέλουμε».</a:t>
            </a:r>
            <a:br>
              <a:rPr lang="el-GR" sz="6000" dirty="0">
                <a:solidFill>
                  <a:schemeClr val="bg1">
                    <a:lumMod val="95000"/>
                  </a:schemeClr>
                </a:solidFill>
              </a:rPr>
            </a:br>
            <a:endParaRPr lang="el-G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09600" indent="-609600" algn="just">
              <a:lnSpc>
                <a:spcPct val="90000"/>
              </a:lnSpc>
              <a:buBlip>
                <a:blip r:embed="rId2"/>
              </a:buBlip>
            </a:pPr>
            <a:r>
              <a:rPr lang="el-GR" sz="2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Επιλέγουμε αυτό που «θέλουμε» εμείς και όχι όλοι οι … υπόλοιποι συγγενείς .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90600" lvl="1" indent="-533400" algn="just">
              <a:lnSpc>
                <a:spcPct val="90000"/>
              </a:lnSpc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Συνήθως όσα δεν κάναμε εμείς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 προσπαθούμε για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 algn="just">
              <a:lnSpc>
                <a:spcPct val="90000"/>
              </a:lnSpc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παιδιά μας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ας μην το θέλουν και κυρίως ας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 algn="just">
              <a:lnSpc>
                <a:spcPct val="90000"/>
              </a:lnSpc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μην το μπορούν.</a:t>
            </a:r>
          </a:p>
          <a:p>
            <a:pPr marL="609600" indent="-609600" algn="just">
              <a:lnSpc>
                <a:spcPct val="90000"/>
              </a:lnSpc>
              <a:buBlip>
                <a:blip r:embed="rId2"/>
              </a:buBlip>
            </a:pPr>
            <a:r>
              <a:rPr lang="el-GR" sz="22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Γιατί «θέλω» για ένα επάγγελμα</a:t>
            </a:r>
            <a:r>
              <a:rPr lang="el-GR" sz="2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algn="just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q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Διάβασα διάφορους οδηγούς επαγγελμάτων.</a:t>
            </a:r>
          </a:p>
          <a:p>
            <a:pPr marL="609600" indent="-609600" algn="just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q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Έχω εμπειρία και επαφή με το επάγγελμα.</a:t>
            </a:r>
          </a:p>
          <a:p>
            <a:pPr marL="609600" indent="-609600" algn="just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q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Μελέτησα το πρόγραμμα σπουδών της Σχολής. </a:t>
            </a:r>
          </a:p>
          <a:p>
            <a:pPr marL="609600" indent="-609600" algn="just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q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Είδα τα αντίστοιχα μεταπτυχιακά της Σχολής.</a:t>
            </a:r>
          </a:p>
          <a:p>
            <a:pPr marL="609600" indent="-609600" algn="just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q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Είδα τις επαγγελματικές δυνατότητες των πτυχιούχων της σχολής.</a:t>
            </a:r>
          </a:p>
          <a:p>
            <a:pPr marL="609600" indent="-609600" algn="just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q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Μελέτησα το βαθμό απορρόφησης των αποφοίτων της σχολής.</a:t>
            </a:r>
          </a:p>
          <a:p>
            <a:pPr marL="609600" indent="-609600" algn="just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q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Διερεύνησα τις μελλοντικές προοπτικές του επαγγέλματος.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/>
              <a:pPr/>
              <a:t>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363022" y="6247660"/>
            <a:ext cx="4326632" cy="476250"/>
          </a:xfrm>
        </p:spPr>
        <p:txBody>
          <a:bodyPr/>
          <a:lstStyle/>
          <a:p>
            <a:r>
              <a:rPr lang="el-GR" dirty="0">
                <a:solidFill>
                  <a:srgbClr val="0000CC"/>
                </a:solidFill>
              </a:rPr>
              <a:t>Βασίλης Τσούνης      </a:t>
            </a:r>
            <a:r>
              <a:rPr lang="en-US" dirty="0">
                <a:solidFill>
                  <a:srgbClr val="0000CC"/>
                </a:solidFill>
              </a:rPr>
              <a:t>www.btsounis.gr        mail@btsounis.gr</a:t>
            </a:r>
            <a:endParaRPr lang="el-GR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2800" b="1" i="1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l-GR" sz="2800" b="1" i="1" baseline="30000" dirty="0">
                <a:solidFill>
                  <a:schemeClr val="bg1">
                    <a:lumMod val="95000"/>
                  </a:schemeClr>
                </a:solidFill>
              </a:rPr>
              <a:t>η</a:t>
            </a:r>
            <a:r>
              <a:rPr lang="el-GR" sz="2800" b="1" i="1" dirty="0">
                <a:solidFill>
                  <a:schemeClr val="bg1">
                    <a:lumMod val="95000"/>
                  </a:schemeClr>
                </a:solidFill>
              </a:rPr>
              <a:t> Αρχή:</a:t>
            </a:r>
            <a:r>
              <a:rPr lang="el-GR" sz="2800" dirty="0">
                <a:solidFill>
                  <a:schemeClr val="bg1">
                    <a:lumMod val="95000"/>
                  </a:schemeClr>
                </a:solidFill>
              </a:rPr>
              <a:t> Επιλέγουμε αυτό </a:t>
            </a:r>
            <a:br>
              <a:rPr lang="en-US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l-GR" sz="2800" dirty="0">
                <a:solidFill>
                  <a:schemeClr val="bg1">
                    <a:lumMod val="95000"/>
                  </a:schemeClr>
                </a:solidFill>
              </a:rPr>
              <a:t>που </a:t>
            </a:r>
            <a:r>
              <a:rPr lang="el-GR" sz="2800" b="1" dirty="0">
                <a:solidFill>
                  <a:schemeClr val="bg1">
                    <a:lumMod val="95000"/>
                  </a:schemeClr>
                </a:solidFill>
              </a:rPr>
              <a:t>«θέλουμε»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2800" dirty="0">
                <a:solidFill>
                  <a:schemeClr val="bg1">
                    <a:lumMod val="95000"/>
                  </a:schemeClr>
                </a:solidFill>
              </a:rPr>
              <a:t>αλλά και </a:t>
            </a:r>
            <a:r>
              <a:rPr lang="el-GR" sz="2800" b="1" dirty="0">
                <a:solidFill>
                  <a:schemeClr val="bg1">
                    <a:lumMod val="95000"/>
                  </a:schemeClr>
                </a:solidFill>
              </a:rPr>
              <a:t>«μπορούμε».</a:t>
            </a:r>
            <a:endParaRPr lang="el-G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el-GR" sz="2800" dirty="0">
                <a:solidFill>
                  <a:srgbClr val="0000FF"/>
                </a:solidFill>
              </a:rPr>
              <a:t>	</a:t>
            </a:r>
            <a:r>
              <a:rPr lang="el-G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Επιλέγουμε αυτό που </a:t>
            </a:r>
            <a:r>
              <a:rPr 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θέλουμε</a:t>
            </a:r>
            <a:r>
              <a:rPr lang="el-G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το </a:t>
            </a:r>
            <a:r>
              <a:rPr 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μπορούμε </a:t>
            </a:r>
            <a:r>
              <a:rPr lang="el-G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αφενός μεν εκπαιδευτικά  και αφετέρου  να είναι  συμβατό με τον εσωτερικό μας κόσμο.</a:t>
            </a:r>
          </a:p>
          <a:p>
            <a:pPr lvl="1" algn="just">
              <a:lnSpc>
                <a:spcPct val="90000"/>
              </a:lnSpc>
              <a:buBlip>
                <a:blip r:embed="rId2"/>
              </a:buBlip>
              <a:defRPr/>
            </a:pPr>
            <a:r>
              <a:rPr lang="el-G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Έχουμε τις εκπαιδευτικές δυνατότητες - με δεδομένο τον τρόπο εισαγωγής στην τριτοβάθμια εκπαίδευση - να πετύχουμε στην σχολή (Χ) που θέλουμε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  <a:buBlip>
                <a:blip r:embed="rId2"/>
              </a:buBlip>
              <a:defRPr/>
            </a:pPr>
            <a:r>
              <a:rPr lang="el-G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Μπορούμε όμως το επάγγελμα (Ψ) που δίνεται από τη σχολή (Χ) σε σχέση με την προσωπικότητά μας και την ψυχοσύνθεσή μας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/>
              <a:pPr/>
              <a:t>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915816" y="6093296"/>
            <a:ext cx="5694784" cy="476250"/>
          </a:xfrm>
        </p:spPr>
        <p:txBody>
          <a:bodyPr/>
          <a:lstStyle/>
          <a:p>
            <a:r>
              <a:rPr lang="el-GR" b="1" dirty="0">
                <a:solidFill>
                  <a:srgbClr val="0000CC"/>
                </a:solidFill>
              </a:rPr>
              <a:t>Βασίλης Τσούνης      </a:t>
            </a:r>
            <a:r>
              <a:rPr lang="en-US" b="1" dirty="0">
                <a:solidFill>
                  <a:srgbClr val="0000CC"/>
                </a:solidFill>
              </a:rPr>
              <a:t>www.btsounis.gr        mail@btsounis.gr</a:t>
            </a:r>
            <a:endParaRPr lang="el-GR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2800" b="1" i="1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l-GR" sz="2800" b="1" i="1" baseline="30000" dirty="0">
                <a:solidFill>
                  <a:schemeClr val="bg1">
                    <a:lumMod val="95000"/>
                  </a:schemeClr>
                </a:solidFill>
              </a:rPr>
              <a:t>η</a:t>
            </a:r>
            <a:r>
              <a:rPr lang="el-GR" sz="2800" b="1" i="1" dirty="0">
                <a:solidFill>
                  <a:schemeClr val="bg1">
                    <a:lumMod val="95000"/>
                  </a:schemeClr>
                </a:solidFill>
              </a:rPr>
              <a:t> Αρχή:</a:t>
            </a:r>
            <a:r>
              <a:rPr lang="el-GR" sz="2800" dirty="0">
                <a:solidFill>
                  <a:schemeClr val="bg1">
                    <a:lumMod val="95000"/>
                  </a:schemeClr>
                </a:solidFill>
              </a:rPr>
              <a:t> Επιλέγουμε αυτό που </a:t>
            </a:r>
            <a:r>
              <a:rPr lang="el-GR" sz="2800" b="1" dirty="0">
                <a:solidFill>
                  <a:schemeClr val="bg1">
                    <a:lumMod val="95000"/>
                  </a:schemeClr>
                </a:solidFill>
              </a:rPr>
              <a:t>«θέλουμε»</a:t>
            </a:r>
            <a:r>
              <a:rPr lang="el-GR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el-GR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l-GR" sz="2800" dirty="0">
                <a:solidFill>
                  <a:schemeClr val="bg1">
                    <a:lumMod val="95000"/>
                  </a:schemeClr>
                </a:solidFill>
              </a:rPr>
              <a:t>                αλλά και </a:t>
            </a:r>
            <a:r>
              <a:rPr lang="el-GR" sz="2800" b="1" dirty="0">
                <a:solidFill>
                  <a:schemeClr val="bg1">
                    <a:lumMod val="95000"/>
                  </a:schemeClr>
                </a:solidFill>
              </a:rPr>
              <a:t>«μπορούμε».</a:t>
            </a:r>
            <a:endParaRPr lang="el-G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el-G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Έχω 12500 μόρια και θέλω ιατρική γιατί  θέλω να προσφέρω και να βοηθήσω τον κάθε συνάνθρωπό μου, να προσφέρω στην κοινωνία ιδίως στον πάσχοντα και ασθενή…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εσωτερικά να κάνεις για γιατρός …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αλλά αυτό είναι αδύνατο με τον δεδομένο τρόπο επιλογής  τουλάχιστον για τα Ελληνικά Πανεπιστήμια.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l-G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Έχω 19500 μόρια και θέλω ιατρική …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αλλά  σήμερα που επισκέφθηκα με τους γονείς μου το νοσοκομείο … έφυγα μη αντέχοντας στη θέα των ασθενών…</a:t>
            </a:r>
          </a:p>
          <a:p>
            <a:pPr marL="742950" lvl="2" indent="-3429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l-G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εκπαιδευτικά να πετύχεις σε όποια ιατρική θέλεις …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αλλά  πρέπει να προβληματισθείς αν εσωτερικά σου ταιριάζει και μπορείς το επάγγελμα του γιατρού.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/>
              <a:pPr/>
              <a:t>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483768" y="6165304"/>
            <a:ext cx="6126832" cy="476250"/>
          </a:xfrm>
        </p:spPr>
        <p:txBody>
          <a:bodyPr/>
          <a:lstStyle/>
          <a:p>
            <a:r>
              <a:rPr lang="el-GR" b="1" dirty="0">
                <a:solidFill>
                  <a:srgbClr val="0000CC"/>
                </a:solidFill>
              </a:rPr>
              <a:t>Βασίλης Τσούνης      </a:t>
            </a:r>
            <a:r>
              <a:rPr lang="en-US" b="1" dirty="0">
                <a:solidFill>
                  <a:srgbClr val="0000CC"/>
                </a:solidFill>
              </a:rPr>
              <a:t>www.btsounis.gr        mail@btsounis.gr</a:t>
            </a:r>
            <a:endParaRPr lang="el-GR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2400" b="1" i="1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l-GR" sz="2400" b="1" i="1" baseline="30000" dirty="0">
                <a:solidFill>
                  <a:schemeClr val="bg1">
                    <a:lumMod val="95000"/>
                  </a:schemeClr>
                </a:solidFill>
              </a:rPr>
              <a:t>η</a:t>
            </a:r>
            <a:r>
              <a:rPr lang="el-GR" sz="2400" b="1" i="1" dirty="0">
                <a:solidFill>
                  <a:schemeClr val="bg1">
                    <a:lumMod val="95000"/>
                  </a:schemeClr>
                </a:solidFill>
              </a:rPr>
              <a:t> Αρχή: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</a:rPr>
              <a:t>Επιλέγουμε αυτό που θέλουμε και μπορούμε με τις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καλύτερες επαγγελματικές προοπτικές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l-G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γνώσεις των μαθητών σήμερα για τις προοπτικές σχολών και επαγγελμάτων</a:t>
            </a:r>
          </a:p>
          <a:p>
            <a:pPr algn="just">
              <a:lnSpc>
                <a:spcPct val="90000"/>
              </a:lnSpc>
            </a:pPr>
            <a:r>
              <a:rPr lang="el-GR" sz="26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Αρκετοί μαθητές σήμερα έχουν ελλιπείς πληροφορίες… </a:t>
            </a:r>
          </a:p>
          <a:p>
            <a:pPr algn="just">
              <a:lnSpc>
                <a:spcPct val="90000"/>
              </a:lnSpc>
              <a:buBlip>
                <a:blip r:embed="rId2"/>
              </a:buBlip>
            </a:pPr>
            <a:r>
              <a:rPr lang="el-GR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Για το τι προσφέρει η τριτοβάθμια εκπαίδευση.</a:t>
            </a:r>
          </a:p>
          <a:p>
            <a:pPr algn="just">
              <a:lnSpc>
                <a:spcPct val="90000"/>
              </a:lnSpc>
              <a:buBlip>
                <a:blip r:embed="rId2"/>
              </a:buBlip>
            </a:pPr>
            <a:r>
              <a:rPr lang="el-GR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Για το ακριβώς γίνεται μέσα σε κάθε σχολή.</a:t>
            </a:r>
          </a:p>
          <a:p>
            <a:pPr algn="just">
              <a:lnSpc>
                <a:spcPct val="90000"/>
              </a:lnSpc>
              <a:buBlip>
                <a:blip r:embed="rId2"/>
              </a:buBlip>
            </a:pPr>
            <a:r>
              <a:rPr lang="el-GR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Ποιο είναι το πρόγραμμα σπουδών της .</a:t>
            </a:r>
          </a:p>
          <a:p>
            <a:pPr algn="just">
              <a:lnSpc>
                <a:spcPct val="90000"/>
              </a:lnSpc>
              <a:buBlip>
                <a:blip r:embed="rId2"/>
              </a:buBlip>
            </a:pPr>
            <a:r>
              <a:rPr lang="el-GR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Ποια μεταπτυχιακά υπάρχουν.</a:t>
            </a:r>
          </a:p>
          <a:p>
            <a:pPr algn="just">
              <a:lnSpc>
                <a:spcPct val="90000"/>
              </a:lnSpc>
              <a:buBlip>
                <a:blip r:embed="rId2"/>
              </a:buBlip>
            </a:pPr>
            <a:r>
              <a:rPr lang="el-GR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Ποια τα επαγγελματικά δικαιώματα κάθε σχολής.</a:t>
            </a:r>
          </a:p>
          <a:p>
            <a:pPr algn="just">
              <a:lnSpc>
                <a:spcPct val="90000"/>
              </a:lnSpc>
              <a:buBlip>
                <a:blip r:embed="rId2"/>
              </a:buBlip>
            </a:pPr>
            <a:r>
              <a:rPr lang="el-GR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Που μπορεί να εργασθεί ένας απόφοιτος μιας σχολής.</a:t>
            </a:r>
          </a:p>
          <a:p>
            <a:pPr algn="just">
              <a:lnSpc>
                <a:spcPct val="90000"/>
              </a:lnSpc>
              <a:buBlip>
                <a:blip r:embed="rId2"/>
              </a:buBlip>
            </a:pPr>
            <a:r>
              <a:rPr lang="el-GR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Πως κινείται σήμερα η αγορά εργασίας.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/>
              <a:pPr/>
              <a:t>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27784" y="6305550"/>
            <a:ext cx="5982816" cy="476250"/>
          </a:xfrm>
        </p:spPr>
        <p:txBody>
          <a:bodyPr/>
          <a:lstStyle/>
          <a:p>
            <a:r>
              <a:rPr lang="el-GR" b="1" dirty="0">
                <a:solidFill>
                  <a:srgbClr val="0000CC"/>
                </a:solidFill>
              </a:rPr>
              <a:t>Βασίλης Τσούνης      </a:t>
            </a:r>
            <a:r>
              <a:rPr lang="en-US" b="1" dirty="0">
                <a:solidFill>
                  <a:srgbClr val="0000CC"/>
                </a:solidFill>
              </a:rPr>
              <a:t>www.btsounis.gr        mail@btsounis.gr</a:t>
            </a:r>
            <a:endParaRPr lang="el-GR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85010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3200" b="1" i="1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el-GR" sz="3200" b="1" i="1" baseline="30000" dirty="0">
                <a:solidFill>
                  <a:schemeClr val="bg1">
                    <a:lumMod val="95000"/>
                  </a:schemeClr>
                </a:solidFill>
              </a:rPr>
              <a:t>η</a:t>
            </a:r>
            <a:r>
              <a:rPr lang="el-GR" sz="3200" b="1" i="1" dirty="0">
                <a:solidFill>
                  <a:schemeClr val="bg1">
                    <a:lumMod val="95000"/>
                  </a:schemeClr>
                </a:solidFill>
              </a:rPr>
              <a:t> Αρχή: Οι οικογενειακές προοπτικές</a:t>
            </a:r>
            <a:endParaRPr lang="el-GR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 υπάρχει κάποια οικογενειακή «επιχείρηση» προβληματιζόμαστε πιο έντονα με τα επαγγέλματα που αντιστοιχούν  στα δεδομένα της επιχείρησης. </a:t>
            </a:r>
          </a:p>
          <a:p>
            <a:pPr algn="just"/>
            <a:r>
              <a:rPr lang="el-G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 δεδομένες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οικογενειακές προοπτικές</a:t>
            </a:r>
            <a:r>
              <a:rPr lang="el-G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 είναι στα «θέλω» και τα «μπορώ» εξασφαλίζουν πιο εύκολα μια θέση εργασίας σε μια επιχείρηση που καλούμαστε να συνεχίζουμε και να την επεκτείνουμε.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/>
              <a:pPr/>
              <a:t>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123728" y="6093296"/>
            <a:ext cx="6207968" cy="47625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00CC"/>
                </a:solidFill>
              </a:rPr>
              <a:t>Βασίλης Τσούνης      </a:t>
            </a:r>
            <a:r>
              <a:rPr lang="en-US" b="1" dirty="0">
                <a:solidFill>
                  <a:srgbClr val="0000CC"/>
                </a:solidFill>
              </a:rPr>
              <a:t>www.btsounis.gr        mail@btsounis.gr</a:t>
            </a:r>
            <a:endParaRPr lang="el-GR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4990</TotalTime>
  <Words>1318</Words>
  <Application>Microsoft Office PowerPoint</Application>
  <PresentationFormat>Προβολή στην οθόνη (4:3)</PresentationFormat>
  <Paragraphs>107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2" baseType="lpstr"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Ηλιοστάσιο</vt:lpstr>
      <vt:lpstr>Η … στιγμή … και η λογική  συμπλήρωσης του μηχανογραφικού </vt:lpstr>
      <vt:lpstr>Η σημερινή πραγματικότητα  για την επιλογή σχολής και επαγγέλματος.</vt:lpstr>
      <vt:lpstr>Η στιγμή της επιλογής … και η Ελληνική νοοτροπία</vt:lpstr>
      <vt:lpstr>Βασικές Αρχές Επιλογής Σχολής-Επαγγέλματος</vt:lpstr>
      <vt:lpstr>1η Αρχή: Επιλέγουμε αυτό που «θέλουμε». </vt:lpstr>
      <vt:lpstr>2η Αρχή: Επιλέγουμε αυτό  που «θέλουμε» αλλά και «μπορούμε».</vt:lpstr>
      <vt:lpstr>2η Αρχή: Επιλέγουμε αυτό που «θέλουμε»                  αλλά και «μπορούμε».</vt:lpstr>
      <vt:lpstr>3η Αρχή: Επιλέγουμε αυτό που θέλουμε και μπορούμε με τις καλύτερες επαγγελματικές προοπτικές</vt:lpstr>
      <vt:lpstr>4η Αρχή: Οι οικογενειακές προοπτικές</vt:lpstr>
      <vt:lpstr> 5η Αρχή: Η αρχή των … συμβιβασμών. </vt:lpstr>
      <vt:lpstr>Συμπεράσματα για τον τρόπο  συμπλήρωσης του μηχανογραφικού</vt:lpstr>
      <vt:lpstr>Συμπεράσματα για τον τρόπο  συμπλήρωσης του μηχανογραφικού --- συνέχεια.</vt:lpstr>
      <vt:lpstr>Παρουσίαση του PowerPoint</vt:lpstr>
      <vt:lpstr>….πετάμε ψηλά … … κάνουμε τη διαφορά … …αλλά ποτέ δεν κοιτάμε τους άλλους από ψηλά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basilis tsounis</dc:creator>
  <cp:lastModifiedBy>Βασίλης Τσούνης</cp:lastModifiedBy>
  <cp:revision>162</cp:revision>
  <dcterms:created xsi:type="dcterms:W3CDTF">2016-06-21T06:55:17Z</dcterms:created>
  <dcterms:modified xsi:type="dcterms:W3CDTF">2026-06-26T08:54:36Z</dcterms:modified>
</cp:coreProperties>
</file>